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71" r:id="rId4"/>
    <p:sldId id="259" r:id="rId5"/>
    <p:sldId id="274" r:id="rId6"/>
    <p:sldId id="261" r:id="rId7"/>
    <p:sldId id="262" r:id="rId8"/>
    <p:sldId id="263" r:id="rId9"/>
    <p:sldId id="265" r:id="rId10"/>
    <p:sldId id="266" r:id="rId11"/>
    <p:sldId id="270" r:id="rId12"/>
    <p:sldId id="267" r:id="rId13"/>
    <p:sldId id="268" r:id="rId14"/>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74" d="100"/>
          <a:sy n="74" d="100"/>
        </p:scale>
        <p:origin x="540"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DE934FF-F4E1-47C5-9CA5-30A81DDE2BE4}"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38200" y="365125"/>
            <a:ext cx="10515600" cy="5811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p:txBody>
          <a:bodyPr/>
          <a:lstStyle/>
          <a:p>
            <a:fld id="{FDE934FF-F4E1-47C5-9CA5-30A81DDE2BE4}" type="datetimeFigureOut">
              <a:rPr lang="en-US" smtClean="0"/>
              <a:t>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E934FF-F4E1-47C5-9CA5-30A81DDE2BE4}"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E934FF-F4E1-47C5-9CA5-30A81DDE2BE4}"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E934FF-F4E1-47C5-9CA5-30A81DDE2BE4}"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DE934FF-F4E1-47C5-9CA5-30A81DDE2BE4}" type="datetimeFigureOut">
              <a:rPr lang="en-US" smtClean="0"/>
              <a:t>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DE934FF-F4E1-47C5-9CA5-30A81DDE2BE4}" type="datetimeFigureOut">
              <a:rPr lang="en-US" smtClean="0"/>
              <a:t>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34FF-F4E1-47C5-9CA5-30A81DDE2BE4}" type="datetimeFigureOut">
              <a:rPr lang="en-US" smtClean="0"/>
              <a:t>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E934FF-F4E1-47C5-9CA5-30A81DDE2BE4}"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E934FF-F4E1-47C5-9CA5-30A81DDE2BE4}"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934FF-F4E1-47C5-9CA5-30A81DDE2BE4}" type="datetimeFigureOut">
              <a:rPr lang="en-US" smtClean="0"/>
              <a:t>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61BA9-CDCF-4958-B8AB-66F3BF063E1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5-11bo-hinh-nen-thien-nhien-trong-suot-khong-ti-vet6"/>
          <p:cNvPicPr>
            <a:picLocks noChangeAspect="1"/>
          </p:cNvPicPr>
          <p:nvPr/>
        </p:nvPicPr>
        <p:blipFill>
          <a:blip r:embed="rId2"/>
          <a:stretch>
            <a:fillRect/>
          </a:stretch>
        </p:blipFill>
        <p:spPr>
          <a:xfrm>
            <a:off x="3810" y="-19050"/>
            <a:ext cx="12171045" cy="6826885"/>
          </a:xfrm>
          <a:prstGeom prst="rect">
            <a:avLst/>
          </a:prstGeom>
        </p:spPr>
      </p:pic>
      <p:sp>
        <p:nvSpPr>
          <p:cNvPr id="7" name="Rectangle 6"/>
          <p:cNvSpPr/>
          <p:nvPr/>
        </p:nvSpPr>
        <p:spPr>
          <a:xfrm>
            <a:off x="1073468" y="1367155"/>
            <a:ext cx="10071735" cy="2286000"/>
          </a:xfrm>
          <a:prstGeom prst="rect">
            <a:avLst/>
          </a:prstGeom>
          <a:noFill/>
          <a:ln>
            <a:noFill/>
          </a:ln>
        </p:spPr>
        <p:txBody>
          <a:bodyPr wrap="none" rtlCol="0" anchor="t">
            <a:spAutoFit/>
          </a:bodyPr>
          <a:lstStyle/>
          <a:p>
            <a:pPr algn="ctr"/>
            <a:r>
              <a:rPr lang="vi-VN" altLang="en-US" sz="7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charset="0"/>
              </a:rPr>
              <a:t>THAO TÁC LẬP LUẬN </a:t>
            </a:r>
          </a:p>
          <a:p>
            <a:pPr algn="ctr"/>
            <a:r>
              <a:rPr lang="vi-VN" altLang="en-US" sz="72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charset="0"/>
              </a:rPr>
              <a:t>BÁC BỎ</a:t>
            </a:r>
          </a:p>
        </p:txBody>
      </p:sp>
    </p:spTree>
  </p:cSld>
  <p:clrMapOvr>
    <a:masterClrMapping/>
  </p:clrMapOvr>
  <mc:AlternateContent xmlns:mc="http://schemas.openxmlformats.org/markup-compatibility/2006" xmlns:p14="http://schemas.microsoft.com/office/powerpoint/2010/main">
    <mc:Choice Requires="p14">
      <p:transition spd="slow" p14:dur="2000" advTm="67813"/>
    </mc:Choice>
    <mc:Fallback xmlns="">
      <p:transition spd="slow" advTm="6781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88795"/>
            <a:ext cx="10515600" cy="1325563"/>
          </a:xfrm>
        </p:spPr>
        <p:txBody>
          <a:bodyPr/>
          <a:lstStyle/>
          <a:p>
            <a:r>
              <a:rPr lang="vi-VN" altLang="en-US" sz="3200" b="1" i="1"/>
              <a:t>- Nêu nguyên nhân, tác hại.</a:t>
            </a:r>
          </a:p>
        </p:txBody>
      </p:sp>
      <p:sp>
        <p:nvSpPr>
          <p:cNvPr id="4" name="Title 1"/>
          <p:cNvSpPr>
            <a:spLocks noGrp="1"/>
          </p:cNvSpPr>
          <p:nvPr/>
        </p:nvSpPr>
        <p:spPr>
          <a:xfrm>
            <a:off x="702310" y="2958465"/>
            <a:ext cx="10515600" cy="940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i="1"/>
              <a:t> - Phân tích những khía cạnh sai lệch.</a:t>
            </a:r>
          </a:p>
        </p:txBody>
      </p:sp>
      <p:sp>
        <p:nvSpPr>
          <p:cNvPr id="5" name="Title 1"/>
          <p:cNvSpPr>
            <a:spLocks noGrp="1"/>
          </p:cNvSpPr>
          <p:nvPr/>
        </p:nvSpPr>
        <p:spPr>
          <a:xfrm>
            <a:off x="605790" y="275590"/>
            <a:ext cx="10515600" cy="13569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b="1" i="1" dirty="0"/>
              <a:t>=&gt; Cách bác bỏ: Chúng ta có thể bác bỏ một luận điểm, luận cứ, lập luận bằng cách:</a:t>
            </a:r>
          </a:p>
        </p:txBody>
      </p:sp>
      <p:sp>
        <p:nvSpPr>
          <p:cNvPr id="8" name="Title 1"/>
          <p:cNvSpPr>
            <a:spLocks noGrp="1"/>
          </p:cNvSpPr>
          <p:nvPr/>
        </p:nvSpPr>
        <p:spPr>
          <a:xfrm>
            <a:off x="702310" y="3754120"/>
            <a:ext cx="10515600" cy="17532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b="1" i="1"/>
              <a:t> - Diễn đạt cần rành mạch, uyển chuyển; thái độ thẳng thắng, trung thực, khách quan.</a:t>
            </a:r>
          </a:p>
        </p:txBody>
      </p:sp>
      <p:pic>
        <p:nvPicPr>
          <p:cNvPr id="3" name="Content Placeholder 2" descr="hoi-cham-6"/>
          <p:cNvPicPr>
            <a:picLocks noGrp="1" noChangeAspect="1"/>
          </p:cNvPicPr>
          <p:nvPr>
            <p:ph idx="1"/>
          </p:nvPr>
        </p:nvPicPr>
        <p:blipFill>
          <a:blip r:embed="rId2"/>
          <a:stretch>
            <a:fillRect/>
          </a:stretch>
        </p:blipFill>
        <p:spPr>
          <a:xfrm>
            <a:off x="1472565" y="2252980"/>
            <a:ext cx="3853815" cy="3853815"/>
          </a:xfrm>
          <a:prstGeom prst="rect">
            <a:avLst/>
          </a:prstGeom>
        </p:spPr>
      </p:pic>
      <p:sp>
        <p:nvSpPr>
          <p:cNvPr id="6" name="Oval Callout 5"/>
          <p:cNvSpPr/>
          <p:nvPr/>
        </p:nvSpPr>
        <p:spPr>
          <a:xfrm>
            <a:off x="4818380" y="275590"/>
            <a:ext cx="6167755" cy="2199640"/>
          </a:xfrm>
          <a:prstGeom prst="wedgeEllipseCallout">
            <a:avLst>
              <a:gd name="adj1" fmla="val -82811"/>
              <a:gd name="adj2" fmla="val 10170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altLang="en-US" sz="2800" i="1" dirty="0">
                <a:solidFill>
                  <a:srgbClr val="7030A0"/>
                </a:solidFill>
                <a:latin typeface="+mj-lt"/>
              </a:rPr>
              <a:t>Từ những bài tập trên, các em hãy rút ra cách thức để chúng ta thực hiện thao tác bác bỏ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nodeType="clickEffect">
                                  <p:stCondLst>
                                    <p:cond delay="0"/>
                                  </p:stCondLst>
                                  <p:childTnLst>
                                    <p:animEffect transition="out" filter="blinds(horizontal)">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1" nodeType="clickEffect">
                                  <p:stCondLst>
                                    <p:cond delay="0"/>
                                  </p:stCondLst>
                                  <p:childTnLst>
                                    <p:animEffect transition="out" filter="blinds(horizontal)">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checkerboard(across)">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checkerboard(across)">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checkerboard(across)">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8" grpId="0"/>
      <p:bldP spid="6" grpId="0" animBg="1"/>
      <p:bldP spid="6"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794635" y="311785"/>
            <a:ext cx="5477510" cy="104394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vi-VN" altLang="en-US" sz="2800">
                <a:latin typeface="Times New Roman" panose="02020603050405020304" charset="0"/>
              </a:rPr>
              <a:t>THAO TÁC LẬP LUẬN BÁC BỎ</a:t>
            </a:r>
          </a:p>
        </p:txBody>
      </p:sp>
      <p:cxnSp>
        <p:nvCxnSpPr>
          <p:cNvPr id="5" name="Straight Arrow Connector 4"/>
          <p:cNvCxnSpPr>
            <a:stCxn id="4" idx="2"/>
            <a:endCxn id="8" idx="0"/>
          </p:cNvCxnSpPr>
          <p:nvPr/>
        </p:nvCxnSpPr>
        <p:spPr>
          <a:xfrm flipH="1">
            <a:off x="2007870" y="1355725"/>
            <a:ext cx="3525520" cy="13976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endCxn id="9" idx="0"/>
          </p:cNvCxnSpPr>
          <p:nvPr/>
        </p:nvCxnSpPr>
        <p:spPr>
          <a:xfrm>
            <a:off x="5493385" y="1339850"/>
            <a:ext cx="457835" cy="1365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endCxn id="10" idx="0"/>
          </p:cNvCxnSpPr>
          <p:nvPr/>
        </p:nvCxnSpPr>
        <p:spPr>
          <a:xfrm>
            <a:off x="5493385" y="1339850"/>
            <a:ext cx="4264660" cy="1333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449580" y="2753360"/>
            <a:ext cx="3115945" cy="1172845"/>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vi-VN" altLang="en-US" sz="2800" dirty="0">
                <a:latin typeface="Times New Roman" panose="02020603050405020304" charset="0"/>
              </a:rPr>
              <a:t>BÁC BỎ LUẬN ĐIỂM</a:t>
            </a:r>
          </a:p>
        </p:txBody>
      </p:sp>
      <p:sp>
        <p:nvSpPr>
          <p:cNvPr id="9" name="Rounded Rectangle 8"/>
          <p:cNvSpPr/>
          <p:nvPr/>
        </p:nvSpPr>
        <p:spPr>
          <a:xfrm>
            <a:off x="4481195" y="2705100"/>
            <a:ext cx="2939415" cy="123698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vi-VN" altLang="en-US" sz="2800" dirty="0">
                <a:latin typeface="Times New Roman" panose="02020603050405020304" charset="0"/>
              </a:rPr>
              <a:t>BÁC BỎ LUẬN CỨ</a:t>
            </a:r>
          </a:p>
        </p:txBody>
      </p:sp>
      <p:sp>
        <p:nvSpPr>
          <p:cNvPr id="10" name="Rounded Rectangle 9"/>
          <p:cNvSpPr/>
          <p:nvPr/>
        </p:nvSpPr>
        <p:spPr>
          <a:xfrm>
            <a:off x="8159750" y="2673350"/>
            <a:ext cx="3196590" cy="1252855"/>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vi-VN" altLang="en-US" sz="2800" dirty="0">
                <a:latin typeface="Times New Roman" panose="02020603050405020304" charset="0"/>
              </a:rPr>
              <a:t>BÁC BỎ LẬP LUẬN</a:t>
            </a:r>
          </a:p>
        </p:txBody>
      </p:sp>
      <p:sp>
        <p:nvSpPr>
          <p:cNvPr id="11" name="Rounded Rectangle 10"/>
          <p:cNvSpPr/>
          <p:nvPr/>
        </p:nvSpPr>
        <p:spPr>
          <a:xfrm>
            <a:off x="1606550" y="5002530"/>
            <a:ext cx="9154160" cy="112395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vi-VN" altLang="en-US" sz="2800" dirty="0">
                <a:latin typeface="Times New Roman" panose="02020603050405020304" charset="0"/>
              </a:rPr>
              <a:t>Nêu tác hại, chỉ ra nguyên nhân, phân tích những sai lệch, thiếu chính xác của luận điểm, luận cứ, lập luận.</a:t>
            </a:r>
          </a:p>
        </p:txBody>
      </p:sp>
      <p:cxnSp>
        <p:nvCxnSpPr>
          <p:cNvPr id="12" name="Straight Arrow Connector 11"/>
          <p:cNvCxnSpPr>
            <a:stCxn id="8" idx="2"/>
            <a:endCxn id="11" idx="0"/>
          </p:cNvCxnSpPr>
          <p:nvPr/>
        </p:nvCxnSpPr>
        <p:spPr>
          <a:xfrm>
            <a:off x="2007870" y="3926205"/>
            <a:ext cx="4175760" cy="1076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9" idx="2"/>
            <a:endCxn id="11" idx="0"/>
          </p:cNvCxnSpPr>
          <p:nvPr/>
        </p:nvCxnSpPr>
        <p:spPr>
          <a:xfrm>
            <a:off x="5951220" y="3942080"/>
            <a:ext cx="232410" cy="1060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10" idx="2"/>
          </p:cNvCxnSpPr>
          <p:nvPr/>
        </p:nvCxnSpPr>
        <p:spPr>
          <a:xfrm flipH="1">
            <a:off x="6184265" y="3926205"/>
            <a:ext cx="3573780" cy="10280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checkerboard(across)">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checkerboard(across)">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checkerboard(across)">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checkerboard(across)">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diamond(in)">
                                      <p:cBhvr>
                                        <p:cTn id="5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88060"/>
          </a:xfrm>
        </p:spPr>
        <p:txBody>
          <a:bodyPr/>
          <a:lstStyle/>
          <a:p>
            <a:r>
              <a:rPr lang="vi-VN" altLang="en-US" sz="3200" b="1">
                <a:ln w="12700">
                  <a:solidFill>
                    <a:schemeClr val="accent5"/>
                  </a:solidFill>
                  <a:prstDash val="solid"/>
                </a:ln>
                <a:solidFill>
                  <a:srgbClr val="FF0000"/>
                </a:solidFill>
                <a:effectLst/>
              </a:rPr>
              <a:t>III. Luyện tập.</a:t>
            </a:r>
          </a:p>
        </p:txBody>
      </p:sp>
      <p:sp>
        <p:nvSpPr>
          <p:cNvPr id="4" name="Title 1"/>
          <p:cNvSpPr>
            <a:spLocks noGrp="1"/>
          </p:cNvSpPr>
          <p:nvPr/>
        </p:nvSpPr>
        <p:spPr>
          <a:xfrm>
            <a:off x="838200" y="1844675"/>
            <a:ext cx="10515600" cy="9880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a:t>- Bác bỏ quan điểm:</a:t>
            </a:r>
            <a:r>
              <a:rPr lang="vi-VN" altLang="en-US" sz="3200"/>
              <a:t> </a:t>
            </a:r>
            <a:r>
              <a:rPr lang="vi-VN" altLang="en-US" sz="3200" b="1" i="1"/>
              <a:t>“Cứng quá thì gãy”.</a:t>
            </a:r>
          </a:p>
        </p:txBody>
      </p:sp>
      <p:sp>
        <p:nvSpPr>
          <p:cNvPr id="5" name="Title 1"/>
          <p:cNvSpPr>
            <a:spLocks noGrp="1"/>
          </p:cNvSpPr>
          <p:nvPr/>
        </p:nvSpPr>
        <p:spPr>
          <a:xfrm>
            <a:off x="838200" y="2993390"/>
            <a:ext cx="10515600" cy="24587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b="1" dirty="0"/>
              <a:t>- Cách bác bỏ: </a:t>
            </a:r>
          </a:p>
          <a:p>
            <a:pPr>
              <a:lnSpc>
                <a:spcPct val="150000"/>
              </a:lnSpc>
            </a:pPr>
            <a:r>
              <a:rPr lang="vi-VN" altLang="en-US" sz="3200" dirty="0"/>
              <a:t> + Dùng câu hỏi tu từ thể hiện thái độ phản đối.</a:t>
            </a:r>
          </a:p>
          <a:p>
            <a:pPr>
              <a:lnSpc>
                <a:spcPct val="150000"/>
              </a:lnSpc>
            </a:pPr>
            <a:r>
              <a:rPr lang="vi-VN" altLang="en-US" sz="3200" dirty="0"/>
              <a:t> + Lấy ví dụ minh chứng: Ngô Tử Văn.</a:t>
            </a:r>
          </a:p>
          <a:p>
            <a:pPr>
              <a:lnSpc>
                <a:spcPct val="150000"/>
              </a:lnSpc>
            </a:pPr>
            <a:endParaRPr lang="vi-VN" altLang="en-US" sz="3200" dirty="0"/>
          </a:p>
        </p:txBody>
      </p:sp>
      <p:sp>
        <p:nvSpPr>
          <p:cNvPr id="6" name="Title 1"/>
          <p:cNvSpPr>
            <a:spLocks noGrp="1"/>
          </p:cNvSpPr>
          <p:nvPr/>
        </p:nvSpPr>
        <p:spPr>
          <a:xfrm>
            <a:off x="838200" y="5452745"/>
            <a:ext cx="10515600" cy="8274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dirty="0">
                <a:sym typeface="+mn-ea"/>
              </a:rPr>
              <a:t>- Giọng văn:</a:t>
            </a:r>
            <a:r>
              <a:rPr lang="vi-VN" altLang="en-US" sz="3200" dirty="0">
                <a:sym typeface="+mn-ea"/>
              </a:rPr>
              <a:t> khúc chiết, cứng cỏi, dứt khoát.</a:t>
            </a:r>
            <a:endParaRPr lang="vi-VN" altLang="en-US" sz="3200" dirty="0"/>
          </a:p>
          <a:p>
            <a:endParaRPr lang="vi-VN" altLang="en-US" sz="3200" dirty="0"/>
          </a:p>
        </p:txBody>
      </p:sp>
      <p:sp>
        <p:nvSpPr>
          <p:cNvPr id="7" name="Title 1"/>
          <p:cNvSpPr>
            <a:spLocks noGrp="1"/>
          </p:cNvSpPr>
          <p:nvPr/>
        </p:nvSpPr>
        <p:spPr>
          <a:xfrm>
            <a:off x="838200" y="1209040"/>
            <a:ext cx="10515600" cy="7962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a:t>* Bài tập 1a)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ox(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76300"/>
          </a:xfrm>
        </p:spPr>
        <p:txBody>
          <a:bodyPr/>
          <a:lstStyle/>
          <a:p>
            <a:r>
              <a:rPr lang="vi-VN" altLang="en-US" sz="3200" b="1" dirty="0"/>
              <a:t>* Bài tập 1b)</a:t>
            </a:r>
          </a:p>
        </p:txBody>
      </p:sp>
      <p:sp>
        <p:nvSpPr>
          <p:cNvPr id="4" name="Title 1"/>
          <p:cNvSpPr>
            <a:spLocks noGrp="1"/>
          </p:cNvSpPr>
          <p:nvPr/>
        </p:nvSpPr>
        <p:spPr>
          <a:xfrm>
            <a:off x="838200" y="931545"/>
            <a:ext cx="10515600" cy="8763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dirty="0"/>
              <a:t>- Bác bỏ quan niệm:</a:t>
            </a:r>
            <a:r>
              <a:rPr lang="vi-VN" altLang="en-US" sz="3200" dirty="0"/>
              <a:t> </a:t>
            </a:r>
            <a:r>
              <a:rPr lang="vi-VN" altLang="en-US" sz="3200" b="1" i="1" dirty="0"/>
              <a:t>những quan niệm phiến diện về thơ.</a:t>
            </a:r>
          </a:p>
        </p:txBody>
      </p:sp>
      <p:sp>
        <p:nvSpPr>
          <p:cNvPr id="5" name="Title 1"/>
          <p:cNvSpPr>
            <a:spLocks noGrp="1"/>
          </p:cNvSpPr>
          <p:nvPr/>
        </p:nvSpPr>
        <p:spPr>
          <a:xfrm>
            <a:off x="838200" y="1807845"/>
            <a:ext cx="10515600" cy="25146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5000"/>
              </a:lnSpc>
              <a:spcBef>
                <a:spcPts val="0"/>
              </a:spcBef>
              <a:spcAft>
                <a:spcPts val="0"/>
              </a:spcAft>
            </a:pPr>
            <a:r>
              <a:rPr lang="vi-VN" altLang="en-US" sz="3200" dirty="0"/>
              <a:t>- </a:t>
            </a:r>
            <a:r>
              <a:rPr lang="vi-VN" altLang="en-US" sz="3200" b="1" dirty="0"/>
              <a:t>Cách bác bỏ:</a:t>
            </a:r>
            <a:r>
              <a:rPr lang="vi-VN" altLang="en-US" sz="3200" dirty="0"/>
              <a:t> Đưa ra dẫn chứng cho thấy những quan niệm về thơ mà tác giả nêu lên là chưa thích đáng và kết luận “</a:t>
            </a:r>
            <a:r>
              <a:rPr lang="vi-VN" altLang="en-US" sz="3200" i="1" dirty="0"/>
              <a:t>Nhà thơ ngày nay không đi tìm cái muôn đời viễn vông bên ngoài cuộc sống thực của con người”.</a:t>
            </a:r>
          </a:p>
        </p:txBody>
      </p:sp>
      <p:sp>
        <p:nvSpPr>
          <p:cNvPr id="7" name="Title 1"/>
          <p:cNvSpPr>
            <a:spLocks noGrp="1"/>
          </p:cNvSpPr>
          <p:nvPr/>
        </p:nvSpPr>
        <p:spPr>
          <a:xfrm>
            <a:off x="838200" y="4322445"/>
            <a:ext cx="10515600" cy="8763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dirty="0"/>
              <a:t>- Giọng văn:</a:t>
            </a:r>
            <a:r>
              <a:rPr lang="vi-VN" altLang="en-US" sz="3200" dirty="0"/>
              <a:t> Nhẹ nhàng, sâu lắng.</a:t>
            </a:r>
          </a:p>
        </p:txBody>
      </p:sp>
      <p:sp>
        <p:nvSpPr>
          <p:cNvPr id="3" name="Title 1"/>
          <p:cNvSpPr>
            <a:spLocks noGrp="1"/>
          </p:cNvSpPr>
          <p:nvPr/>
        </p:nvSpPr>
        <p:spPr>
          <a:xfrm>
            <a:off x="628650" y="5006340"/>
            <a:ext cx="10515600" cy="13423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spcBef>
                <a:spcPts val="0"/>
              </a:spcBef>
              <a:spcAft>
                <a:spcPts val="0"/>
              </a:spcAft>
            </a:pPr>
            <a:r>
              <a:rPr lang="en-US" sz="3200" b="1" i="1" dirty="0">
                <a:latin typeface="Times New Roman" panose="02020603050405020304" charset="0"/>
              </a:rPr>
              <a:t>=&gt; </a:t>
            </a:r>
            <a:r>
              <a:rPr lang="en-US" sz="3200" b="1" i="1" dirty="0" err="1">
                <a:latin typeface="Times New Roman" panose="02020603050405020304" charset="0"/>
              </a:rPr>
              <a:t>Bài</a:t>
            </a:r>
            <a:r>
              <a:rPr lang="en-US" sz="3200" b="1" i="1" dirty="0">
                <a:latin typeface="Times New Roman" panose="02020603050405020304" charset="0"/>
              </a:rPr>
              <a:t> </a:t>
            </a:r>
            <a:r>
              <a:rPr lang="vi-VN" altLang="en-US" sz="3200" b="1" i="1" dirty="0">
                <a:latin typeface="Times New Roman" panose="02020603050405020304" charset="0"/>
              </a:rPr>
              <a:t>học </a:t>
            </a:r>
            <a:r>
              <a:rPr lang="en-US" sz="3200" b="1" i="1" dirty="0" err="1">
                <a:latin typeface="Times New Roman" panose="02020603050405020304" charset="0"/>
              </a:rPr>
              <a:t>rút</a:t>
            </a:r>
            <a:r>
              <a:rPr lang="en-US" sz="3200" b="1" i="1" dirty="0">
                <a:latin typeface="Times New Roman" panose="02020603050405020304" charset="0"/>
              </a:rPr>
              <a:t> </a:t>
            </a:r>
            <a:r>
              <a:rPr lang="en-US" sz="3200" b="1" i="1" dirty="0" err="1">
                <a:latin typeface="Times New Roman" panose="02020603050405020304" charset="0"/>
              </a:rPr>
              <a:t>ra</a:t>
            </a:r>
            <a:r>
              <a:rPr lang="en-US" sz="3200" b="1" i="1" dirty="0">
                <a:latin typeface="Times New Roman" panose="02020603050405020304" charset="0"/>
              </a:rPr>
              <a:t>: </a:t>
            </a:r>
            <a:r>
              <a:rPr lang="en-US" sz="3200" b="1" i="1" dirty="0" err="1">
                <a:latin typeface="Times New Roman" panose="02020603050405020304" charset="0"/>
              </a:rPr>
              <a:t>Có</a:t>
            </a:r>
            <a:r>
              <a:rPr lang="en-US" sz="3200" b="1" i="1" dirty="0">
                <a:latin typeface="Times New Roman" panose="02020603050405020304" charset="0"/>
              </a:rPr>
              <a:t> </a:t>
            </a:r>
            <a:r>
              <a:rPr lang="vi-VN" altLang="en-US" sz="3200" b="1" i="1" dirty="0">
                <a:latin typeface="Times New Roman" panose="02020603050405020304" charset="0"/>
              </a:rPr>
              <a:t>nhiều</a:t>
            </a:r>
            <a:r>
              <a:rPr lang="en-US" sz="3200" b="1" i="1" dirty="0">
                <a:latin typeface="Times New Roman" panose="02020603050405020304" charset="0"/>
              </a:rPr>
              <a:t> </a:t>
            </a:r>
            <a:r>
              <a:rPr lang="en-US" sz="3200" b="1" i="1" dirty="0" err="1">
                <a:latin typeface="Times New Roman" panose="02020603050405020304" charset="0"/>
              </a:rPr>
              <a:t>cách</a:t>
            </a:r>
            <a:r>
              <a:rPr lang="en-US" sz="3200" b="1" i="1" dirty="0">
                <a:latin typeface="Times New Roman" panose="02020603050405020304" charset="0"/>
              </a:rPr>
              <a:t> </a:t>
            </a:r>
            <a:r>
              <a:rPr lang="en-US" sz="3200" b="1" i="1" dirty="0" err="1">
                <a:latin typeface="Times New Roman" panose="02020603050405020304" charset="0"/>
              </a:rPr>
              <a:t>bác</a:t>
            </a:r>
            <a:r>
              <a:rPr lang="en-US" sz="3200" b="1" i="1" dirty="0">
                <a:latin typeface="Times New Roman" panose="02020603050405020304" charset="0"/>
              </a:rPr>
              <a:t> </a:t>
            </a:r>
            <a:r>
              <a:rPr lang="vi-VN" altLang="en-US" sz="3200" b="1" i="1" dirty="0">
                <a:latin typeface="Times New Roman" panose="02020603050405020304" charset="0"/>
              </a:rPr>
              <a:t>bỏ</a:t>
            </a:r>
            <a:r>
              <a:rPr lang="en-US" sz="3200" b="1" i="1" dirty="0">
                <a:latin typeface="Times New Roman" panose="02020603050405020304" charset="0"/>
              </a:rPr>
              <a:t> </a:t>
            </a:r>
            <a:r>
              <a:rPr lang="en-US" sz="3200" b="1" i="1" dirty="0" err="1">
                <a:latin typeface="Times New Roman" panose="02020603050405020304" charset="0"/>
              </a:rPr>
              <a:t>và</a:t>
            </a:r>
            <a:r>
              <a:rPr lang="en-US" sz="3200" b="1" i="1" dirty="0">
                <a:latin typeface="Times New Roman" panose="02020603050405020304" charset="0"/>
              </a:rPr>
              <a:t> </a:t>
            </a:r>
            <a:r>
              <a:rPr lang="vi-VN" altLang="en-US" sz="3200" b="1" i="1" dirty="0">
                <a:latin typeface="Times New Roman" panose="02020603050405020304" charset="0"/>
              </a:rPr>
              <a:t>giọng</a:t>
            </a:r>
            <a:r>
              <a:rPr lang="en-US" sz="3200" b="1" i="1" dirty="0">
                <a:latin typeface="Times New Roman" panose="02020603050405020304" charset="0"/>
              </a:rPr>
              <a:t> </a:t>
            </a:r>
            <a:r>
              <a:rPr lang="en-US" sz="3200" b="1" i="1" dirty="0" err="1">
                <a:latin typeface="Times New Roman" panose="02020603050405020304" charset="0"/>
              </a:rPr>
              <a:t>văn</a:t>
            </a:r>
            <a:r>
              <a:rPr lang="en-US" sz="3200" b="1" i="1" dirty="0">
                <a:latin typeface="Times New Roman" panose="02020603050405020304" charset="0"/>
              </a:rPr>
              <a:t> </a:t>
            </a:r>
            <a:r>
              <a:rPr lang="en-US" sz="3200" b="1" i="1" dirty="0" err="1">
                <a:latin typeface="Times New Roman" panose="02020603050405020304" charset="0"/>
              </a:rPr>
              <a:t>có</a:t>
            </a:r>
            <a:r>
              <a:rPr lang="en-US" sz="3200" b="1" i="1" dirty="0">
                <a:latin typeface="Times New Roman" panose="02020603050405020304" charset="0"/>
              </a:rPr>
              <a:t> </a:t>
            </a:r>
            <a:r>
              <a:rPr lang="vi-VN" altLang="en-US" sz="3200" b="1" i="1" dirty="0">
                <a:latin typeface="Times New Roman" panose="02020603050405020304" charset="0"/>
              </a:rPr>
              <a:t>thể </a:t>
            </a:r>
            <a:r>
              <a:rPr lang="en-US" sz="3200" b="1" i="1" dirty="0" err="1">
                <a:latin typeface="Times New Roman" panose="02020603050405020304" charset="0"/>
              </a:rPr>
              <a:t>khác</a:t>
            </a:r>
            <a:r>
              <a:rPr lang="en-US" sz="3200" b="1" i="1" dirty="0">
                <a:latin typeface="Times New Roman" panose="02020603050405020304" charset="0"/>
              </a:rPr>
              <a:t> </a:t>
            </a:r>
            <a:r>
              <a:rPr lang="en-US" sz="3200" b="1" i="1" dirty="0" err="1">
                <a:latin typeface="Times New Roman" panose="02020603050405020304" charset="0"/>
              </a:rPr>
              <a:t>nhau</a:t>
            </a:r>
            <a:r>
              <a:rPr lang="en-US" sz="3200" b="1" i="1" dirty="0">
                <a:latin typeface="Times New Roman" panose="02020603050405020304" charset="0"/>
              </a:rPr>
              <a:t> </a:t>
            </a:r>
            <a:r>
              <a:rPr lang="en-US" sz="3200" b="1" i="1" dirty="0" err="1">
                <a:latin typeface="Times New Roman" panose="02020603050405020304" charset="0"/>
              </a:rPr>
              <a:t>tùy</a:t>
            </a:r>
            <a:r>
              <a:rPr lang="en-US" sz="3200" b="1" i="1" dirty="0">
                <a:latin typeface="Times New Roman" panose="02020603050405020304" charset="0"/>
              </a:rPr>
              <a:t> </a:t>
            </a:r>
            <a:r>
              <a:rPr lang="en-US" sz="3200" b="1" i="1" dirty="0" err="1">
                <a:latin typeface="Times New Roman" panose="02020603050405020304" charset="0"/>
              </a:rPr>
              <a:t>vào</a:t>
            </a:r>
            <a:r>
              <a:rPr lang="en-US" sz="3200" b="1" i="1" dirty="0">
                <a:latin typeface="Times New Roman" panose="02020603050405020304" charset="0"/>
              </a:rPr>
              <a:t> </a:t>
            </a:r>
            <a:r>
              <a:rPr lang="vi-VN" altLang="en-US" sz="3200" b="1" i="1" dirty="0">
                <a:latin typeface="Times New Roman" panose="02020603050405020304" charset="0"/>
              </a:rPr>
              <a:t>trường hợp, vấn đề bác bỏ.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checkerboard(across)">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7"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8230" y="2146935"/>
            <a:ext cx="9982835" cy="1091565"/>
          </a:xfrm>
        </p:spPr>
        <p:txBody>
          <a:bodyPr>
            <a:normAutofit/>
          </a:bodyPr>
          <a:lstStyle/>
          <a:p>
            <a:r>
              <a:rPr lang="vi-VN" altLang="en-US" sz="3200" i="1" dirty="0"/>
              <a:t> - Hiểu mục đích, yêu cầu của thao tác lập luận bác bỏ.</a:t>
            </a:r>
          </a:p>
        </p:txBody>
      </p:sp>
      <p:sp>
        <p:nvSpPr>
          <p:cNvPr id="4" name="Title 1"/>
          <p:cNvSpPr>
            <a:spLocks noGrp="1"/>
          </p:cNvSpPr>
          <p:nvPr/>
        </p:nvSpPr>
        <p:spPr>
          <a:xfrm>
            <a:off x="1172210" y="3432175"/>
            <a:ext cx="9888855" cy="10915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dirty="0"/>
              <a:t> </a:t>
            </a:r>
            <a:r>
              <a:rPr lang="vi-VN" altLang="en-US" sz="3200" i="1" dirty="0"/>
              <a:t>- Sử dụng các cách lập luận bác bỏ trong bài văn nghị luận.</a:t>
            </a:r>
          </a:p>
        </p:txBody>
      </p:sp>
      <p:sp>
        <p:nvSpPr>
          <p:cNvPr id="6" name="Title 1"/>
          <p:cNvSpPr>
            <a:spLocks noGrp="1"/>
          </p:cNvSpPr>
          <p:nvPr/>
        </p:nvSpPr>
        <p:spPr>
          <a:xfrm>
            <a:off x="838200" y="939165"/>
            <a:ext cx="10515600" cy="10915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i="1" dirty="0"/>
              <a:t>Bài học này sẽ giúp các em:</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17709"/>
    </mc:Choice>
    <mc:Fallback xmlns="">
      <p:transition spd="slow" advTm="1770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amond(in)">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8605"/>
            <a:ext cx="10515600" cy="748030"/>
          </a:xfrm>
        </p:spPr>
        <p:txBody>
          <a:bodyPr/>
          <a:lstStyle/>
          <a:p>
            <a:pPr algn="ctr"/>
            <a:r>
              <a:rPr lang="vi-VN" altLang="en-US" sz="2800" b="1" i="1" dirty="0">
                <a:solidFill>
                  <a:schemeClr val="accent1"/>
                </a:solidFill>
                <a:latin typeface="Times New Roman" panose="02020603050405020304" charset="0"/>
              </a:rPr>
              <a:t>Xét ví dụ :</a:t>
            </a:r>
          </a:p>
        </p:txBody>
      </p:sp>
      <p:sp>
        <p:nvSpPr>
          <p:cNvPr id="5" name="Title 1"/>
          <p:cNvSpPr>
            <a:spLocks noGrp="1"/>
          </p:cNvSpPr>
          <p:nvPr/>
        </p:nvSpPr>
        <p:spPr>
          <a:xfrm>
            <a:off x="997585" y="1560830"/>
            <a:ext cx="10515600" cy="7480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vi-VN" altLang="en-US" sz="2800" b="1" dirty="0">
              <a:solidFill>
                <a:srgbClr val="FF0000"/>
              </a:solidFill>
              <a:latin typeface="Times New Roman" panose="02020603050405020304" charset="0"/>
              <a:sym typeface="Wingdings" panose="05000000000000000000" charset="0"/>
            </a:endParaRPr>
          </a:p>
        </p:txBody>
      </p:sp>
      <p:sp>
        <p:nvSpPr>
          <p:cNvPr id="6" name="Title 1"/>
          <p:cNvSpPr>
            <a:spLocks noGrp="1"/>
          </p:cNvSpPr>
          <p:nvPr/>
        </p:nvSpPr>
        <p:spPr>
          <a:xfrm>
            <a:off x="997585" y="2068195"/>
            <a:ext cx="10739755" cy="13703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2800" dirty="0">
                <a:latin typeface="Times New Roman" panose="02020603050405020304" charset="0"/>
              </a:rPr>
              <a:t>1</a:t>
            </a:r>
            <a:r>
              <a:rPr lang="vi-VN" altLang="en-US" sz="2800" dirty="0">
                <a:latin typeface="Times New Roman" panose="02020603050405020304" charset="0"/>
              </a:rPr>
              <a:t>. </a:t>
            </a:r>
            <a:r>
              <a:rPr lang="vi-VN" altLang="en-US" sz="2800" dirty="0">
                <a:latin typeface="Times New Roman" panose="02020603050405020304" charset="0"/>
                <a:sym typeface="+mn-ea"/>
              </a:rPr>
              <a:t>Bạn </a:t>
            </a:r>
            <a:r>
              <a:rPr lang="en-US" altLang="en-US" sz="2800" dirty="0">
                <a:latin typeface="Times New Roman" panose="02020603050405020304" charset="0"/>
                <a:sym typeface="+mn-ea"/>
              </a:rPr>
              <a:t>A</a:t>
            </a:r>
            <a:r>
              <a:rPr lang="vi-VN" altLang="en-US" sz="2800" b="1" i="1" dirty="0">
                <a:latin typeface="Times New Roman" panose="02020603050405020304" charset="0"/>
                <a:sym typeface="+mn-ea"/>
              </a:rPr>
              <a:t> chưa</a:t>
            </a:r>
            <a:r>
              <a:rPr lang="vi-VN" altLang="en-US" sz="2800" dirty="0">
                <a:latin typeface="Times New Roman" panose="02020603050405020304" charset="0"/>
                <a:sym typeface="+mn-ea"/>
              </a:rPr>
              <a:t> xứng đáng đạt danh hiệu Đoàn viên xuất sắc năm học này</a:t>
            </a:r>
            <a:endParaRPr lang="vi-VN" altLang="en-US" sz="2800" dirty="0">
              <a:latin typeface="Times New Roman" panose="02020603050405020304" charset="0"/>
            </a:endParaRPr>
          </a:p>
          <a:p>
            <a:r>
              <a:rPr lang="vi-VN" altLang="en-US" sz="2800" dirty="0">
                <a:latin typeface="Times New Roman" panose="02020603050405020304" charset="0"/>
              </a:rPr>
              <a:t> </a:t>
            </a:r>
          </a:p>
        </p:txBody>
      </p:sp>
      <p:sp>
        <p:nvSpPr>
          <p:cNvPr id="7" name="Title 1"/>
          <p:cNvSpPr>
            <a:spLocks noGrp="1"/>
          </p:cNvSpPr>
          <p:nvPr/>
        </p:nvSpPr>
        <p:spPr>
          <a:xfrm>
            <a:off x="997585" y="2998470"/>
            <a:ext cx="10515600" cy="668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2800" b="1" dirty="0">
                <a:solidFill>
                  <a:srgbClr val="FF0000"/>
                </a:solidFill>
                <a:latin typeface="Times New Roman" panose="02020603050405020304" charset="0"/>
                <a:sym typeface="Wingdings" panose="05000000000000000000" charset="0"/>
              </a:rPr>
              <a:t> Phủ định (bác bỏ)</a:t>
            </a:r>
          </a:p>
        </p:txBody>
      </p:sp>
      <p:sp>
        <p:nvSpPr>
          <p:cNvPr id="9" name="Title 1"/>
          <p:cNvSpPr>
            <a:spLocks noGrp="1"/>
          </p:cNvSpPr>
          <p:nvPr/>
        </p:nvSpPr>
        <p:spPr>
          <a:xfrm>
            <a:off x="997585" y="3666490"/>
            <a:ext cx="10515600" cy="2038350"/>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0000"/>
              </a:lnSpc>
              <a:spcBef>
                <a:spcPts val="0"/>
              </a:spcBef>
              <a:spcAft>
                <a:spcPts val="0"/>
              </a:spcAft>
            </a:pPr>
            <a:r>
              <a:rPr lang="en-US" altLang="en-US" sz="2800" dirty="0">
                <a:latin typeface="Times New Roman" panose="02020603050405020304" charset="0"/>
              </a:rPr>
              <a:t>2</a:t>
            </a:r>
            <a:r>
              <a:rPr lang="vi-VN" altLang="en-US" sz="2800" dirty="0">
                <a:latin typeface="Times New Roman" panose="02020603050405020304" charset="0"/>
              </a:rPr>
              <a:t>. Bạn </a:t>
            </a:r>
            <a:r>
              <a:rPr lang="en-US" altLang="en-US" sz="2800" dirty="0">
                <a:latin typeface="Times New Roman" panose="02020603050405020304" charset="0"/>
              </a:rPr>
              <a:t>A</a:t>
            </a:r>
            <a:r>
              <a:rPr lang="vi-VN" altLang="en-US" sz="2800" dirty="0">
                <a:latin typeface="Times New Roman" panose="02020603050405020304" charset="0"/>
              </a:rPr>
              <a:t> </a:t>
            </a:r>
            <a:r>
              <a:rPr lang="vi-VN" altLang="en-US" sz="2800" b="1" i="1" dirty="0">
                <a:latin typeface="Times New Roman" panose="02020603050405020304" charset="0"/>
                <a:sym typeface="+mn-ea"/>
              </a:rPr>
              <a:t>chưa</a:t>
            </a:r>
            <a:r>
              <a:rPr lang="vi-VN" altLang="en-US" sz="2800" dirty="0">
                <a:latin typeface="Times New Roman" panose="02020603050405020304" charset="0"/>
                <a:sym typeface="+mn-ea"/>
              </a:rPr>
              <a:t> xứng đáng đạt danh hiệu Đoàn viên xuất sắc năm học này. Là Đoàn viên xuất sắc phải gương mẫu trong mọi lĩnh vực, phải luôn dìu dắt, giúp đỡ các bạn thanh niên vào Đoàn,..Thử hỏi, trong một năm qua, bạn </a:t>
            </a:r>
            <a:r>
              <a:rPr lang="en-US" altLang="en-US" sz="2800" dirty="0">
                <a:latin typeface="Times New Roman" panose="02020603050405020304" charset="0"/>
                <a:sym typeface="+mn-ea"/>
              </a:rPr>
              <a:t>A </a:t>
            </a:r>
            <a:r>
              <a:rPr lang="vi-VN" altLang="en-US" sz="2800" dirty="0">
                <a:latin typeface="Times New Roman" panose="02020603050405020304" charset="0"/>
                <a:sym typeface="+mn-ea"/>
              </a:rPr>
              <a:t>đã là một Đoàn viên như thế chưa?</a:t>
            </a:r>
            <a:endParaRPr lang="vi-VN" altLang="en-US" sz="2800" dirty="0">
              <a:latin typeface="Times New Roman" panose="02020603050405020304" charset="0"/>
            </a:endParaRPr>
          </a:p>
          <a:p>
            <a:pPr>
              <a:lnSpc>
                <a:spcPct val="110000"/>
              </a:lnSpc>
              <a:spcBef>
                <a:spcPts val="0"/>
              </a:spcBef>
              <a:spcAft>
                <a:spcPts val="0"/>
              </a:spcAft>
            </a:pPr>
            <a:r>
              <a:rPr lang="vi-VN" altLang="en-US" sz="2800" dirty="0">
                <a:latin typeface="Times New Roman" panose="02020603050405020304" charset="0"/>
              </a:rPr>
              <a:t>  </a:t>
            </a:r>
          </a:p>
        </p:txBody>
      </p:sp>
      <p:sp>
        <p:nvSpPr>
          <p:cNvPr id="10" name="Title 1"/>
          <p:cNvSpPr>
            <a:spLocks noGrp="1"/>
          </p:cNvSpPr>
          <p:nvPr/>
        </p:nvSpPr>
        <p:spPr>
          <a:xfrm>
            <a:off x="997585" y="5519420"/>
            <a:ext cx="10515600" cy="7480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2800" b="1">
                <a:solidFill>
                  <a:srgbClr val="FF0000"/>
                </a:solidFill>
                <a:latin typeface="Times New Roman" panose="02020603050405020304" charset="0"/>
                <a:sym typeface="Wingdings" panose="05000000000000000000" charset="0"/>
              </a:rPr>
              <a:t> Lập luận bác bỏ</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95775"/>
    </mc:Choice>
    <mc:Fallback xmlns="">
      <p:transition spd="slow" advTm="9577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nodePh="1">
                                  <p:stCondLst>
                                    <p:cond delay="0"/>
                                  </p:stCondLst>
                                  <p:endCondLst>
                                    <p:cond evt="begin" delay="0">
                                      <p:tn val="20"/>
                                    </p:cond>
                                  </p:end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ppt_x"/>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 calcmode="lin" valueType="num">
                                      <p:cBhvr additive="base">
                                        <p:cTn id="34" dur="500" fill="hold"/>
                                        <p:tgtEl>
                                          <p:spTgt spid="10"/>
                                        </p:tgtEl>
                                        <p:attrNameLst>
                                          <p:attrName>ppt_x</p:attrName>
                                        </p:attrNameLst>
                                      </p:cBhvr>
                                      <p:tavLst>
                                        <p:tav tm="0">
                                          <p:val>
                                            <p:strVal val="#ppt_x"/>
                                          </p:val>
                                        </p:tav>
                                        <p:tav tm="100000">
                                          <p:val>
                                            <p:strVal val="#ppt_x"/>
                                          </p:val>
                                        </p:tav>
                                      </p:tavLst>
                                    </p:anim>
                                    <p:anim calcmode="lin" valueType="num">
                                      <p:cBhvr additive="base">
                                        <p:cTn id="3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ltLang="en-US" sz="3200" dirty="0">
                <a:ln w="12700">
                  <a:solidFill>
                    <a:schemeClr val="accent5"/>
                  </a:solidFill>
                  <a:prstDash val="solid"/>
                </a:ln>
                <a:pattFill prst="ltDnDiag">
                  <a:fgClr>
                    <a:schemeClr val="accent5">
                      <a:lumMod val="60000"/>
                      <a:lumOff val="40000"/>
                    </a:schemeClr>
                  </a:fgClr>
                  <a:bgClr>
                    <a:schemeClr val="bg1"/>
                  </a:bgClr>
                </a:pattFill>
                <a:effectLst/>
                <a:latin typeface="Times New Roman" panose="02020603050405020304" charset="0"/>
              </a:rPr>
              <a:t>2. Mục đích và yêu cầu của thao tác lập luận bác bỏ:</a:t>
            </a:r>
          </a:p>
        </p:txBody>
      </p:sp>
      <p:sp>
        <p:nvSpPr>
          <p:cNvPr id="4" name="Title 1"/>
          <p:cNvSpPr>
            <a:spLocks noGrp="1"/>
          </p:cNvSpPr>
          <p:nvPr/>
        </p:nvSpPr>
        <p:spPr>
          <a:xfrm>
            <a:off x="838200" y="1190625"/>
            <a:ext cx="10515600" cy="85661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b="1" i="1" dirty="0">
                <a:solidFill>
                  <a:srgbClr val="7030A0"/>
                </a:solidFill>
                <a:latin typeface="Times New Roman" panose="02020603050405020304" charset="0"/>
              </a:rPr>
              <a:t>a) Mục đích:</a:t>
            </a:r>
          </a:p>
        </p:txBody>
      </p:sp>
      <p:sp>
        <p:nvSpPr>
          <p:cNvPr id="5" name="Title 1"/>
          <p:cNvSpPr>
            <a:spLocks noGrp="1"/>
          </p:cNvSpPr>
          <p:nvPr/>
        </p:nvSpPr>
        <p:spPr>
          <a:xfrm>
            <a:off x="838200" y="1859280"/>
            <a:ext cx="4427220" cy="43300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dirty="0">
                <a:latin typeface="Times New Roman" panose="02020603050405020304" charset="0"/>
              </a:rPr>
              <a:t>Trao đổi lại, tranh luận lại để chỉ ra những luận điểm, luận cứ và ý kiến sai nhằm khẳng định lại tính đúng đắn của vấn đề.</a:t>
            </a:r>
          </a:p>
        </p:txBody>
      </p:sp>
      <p:pic>
        <p:nvPicPr>
          <p:cNvPr id="3" name="Content Placeholder 2" descr="hoi-cham-7"/>
          <p:cNvPicPr>
            <a:picLocks noGrp="1" noChangeAspect="1"/>
          </p:cNvPicPr>
          <p:nvPr>
            <p:ph idx="1"/>
          </p:nvPr>
        </p:nvPicPr>
        <p:blipFill>
          <a:blip r:embed="rId3"/>
          <a:stretch>
            <a:fillRect/>
          </a:stretch>
        </p:blipFill>
        <p:spPr>
          <a:xfrm>
            <a:off x="5738495" y="2436495"/>
            <a:ext cx="3108960" cy="3889375"/>
          </a:xfrm>
          <a:prstGeom prst="rect">
            <a:avLst/>
          </a:prstGeom>
        </p:spPr>
      </p:pic>
      <p:sp>
        <p:nvSpPr>
          <p:cNvPr id="8" name="Cloud Callout 7"/>
          <p:cNvSpPr/>
          <p:nvPr/>
        </p:nvSpPr>
        <p:spPr>
          <a:xfrm>
            <a:off x="5412105" y="1189990"/>
            <a:ext cx="6442075" cy="2205990"/>
          </a:xfrm>
          <a:prstGeom prst="cloudCallout">
            <a:avLst>
              <a:gd name="adj1" fmla="val -9793"/>
              <a:gd name="adj2" fmla="val 5875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altLang="en-US" sz="2800" i="1" dirty="0">
                <a:solidFill>
                  <a:srgbClr val="7030A0"/>
                </a:solidFill>
                <a:latin typeface="+mj-lt"/>
              </a:rPr>
              <a:t>Mục đích của em khi thực hiện bác bỏ một quan điểm, ý kiến nào đó là hướng đến điều gì?</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48048"/>
    </mc:Choice>
    <mc:Fallback xmlns="">
      <p:transition spd="slow" advTm="4804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diamond(in)">
                                      <p:cBhvr>
                                        <p:cTn id="2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nvSpPr>
        <p:spPr>
          <a:xfrm>
            <a:off x="581660" y="264160"/>
            <a:ext cx="10515600" cy="99504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b="1" i="1">
                <a:solidFill>
                  <a:srgbClr val="7030A0"/>
                </a:solidFill>
                <a:latin typeface="Times New Roman" panose="02020603050405020304" charset="0"/>
              </a:rPr>
              <a:t>b) Yêu cầu:</a:t>
            </a:r>
          </a:p>
        </p:txBody>
      </p:sp>
      <p:sp>
        <p:nvSpPr>
          <p:cNvPr id="7" name="Title 1"/>
          <p:cNvSpPr>
            <a:spLocks noGrp="1"/>
          </p:cNvSpPr>
          <p:nvPr/>
        </p:nvSpPr>
        <p:spPr>
          <a:xfrm>
            <a:off x="581660" y="2172970"/>
            <a:ext cx="10515600" cy="13500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5000"/>
              </a:lnSpc>
              <a:spcBef>
                <a:spcPts val="0"/>
              </a:spcBef>
              <a:spcAft>
                <a:spcPts val="0"/>
              </a:spcAft>
            </a:pPr>
            <a:r>
              <a:rPr lang="vi-VN" altLang="en-US" sz="3200" dirty="0">
                <a:latin typeface="Times New Roman" panose="02020603050405020304" charset="0"/>
              </a:rPr>
              <a:t>- Nắm chắc những sai lầm, lệch lạc trong quan điểm, ý kiến của người khác.</a:t>
            </a:r>
          </a:p>
        </p:txBody>
      </p:sp>
      <p:sp>
        <p:nvSpPr>
          <p:cNvPr id="4" name="Title 3"/>
          <p:cNvSpPr>
            <a:spLocks noGrp="1"/>
          </p:cNvSpPr>
          <p:nvPr>
            <p:ph type="title"/>
          </p:nvPr>
        </p:nvSpPr>
        <p:spPr>
          <a:xfrm>
            <a:off x="581660" y="1087755"/>
            <a:ext cx="10515600" cy="1325563"/>
          </a:xfrm>
        </p:spPr>
        <p:txBody>
          <a:bodyPr/>
          <a:lstStyle/>
          <a:p>
            <a:r>
              <a:rPr lang="vi-VN" altLang="en-US" sz="3200" dirty="0">
                <a:latin typeface="Times New Roman" panose="02020603050405020304" charset="0"/>
              </a:rPr>
              <a:t>- Đưa ra những dẫn chứng, lý lẽ thuyết phục, mang tính khoa học.</a:t>
            </a:r>
          </a:p>
        </p:txBody>
      </p:sp>
      <p:sp>
        <p:nvSpPr>
          <p:cNvPr id="5" name="Title 1"/>
          <p:cNvSpPr>
            <a:spLocks noGrp="1"/>
          </p:cNvSpPr>
          <p:nvPr/>
        </p:nvSpPr>
        <p:spPr>
          <a:xfrm>
            <a:off x="581660" y="3522980"/>
            <a:ext cx="10515600" cy="9423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dirty="0">
                <a:latin typeface="Times New Roman" panose="02020603050405020304" charset="0"/>
              </a:rPr>
              <a:t>- Kiên định khi bác bỏ với thái độ thẳng thắn, khách quan.</a:t>
            </a:r>
          </a:p>
        </p:txBody>
      </p:sp>
      <p:sp>
        <p:nvSpPr>
          <p:cNvPr id="8" name="Title 1"/>
          <p:cNvSpPr>
            <a:spLocks noGrp="1"/>
          </p:cNvSpPr>
          <p:nvPr/>
        </p:nvSpPr>
        <p:spPr>
          <a:xfrm>
            <a:off x="581660" y="4465320"/>
            <a:ext cx="10515600" cy="10915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dirty="0">
                <a:solidFill>
                  <a:srgbClr val="FF0000"/>
                </a:solidFill>
                <a:latin typeface="Times New Roman" panose="02020603050405020304" charset="0"/>
              </a:rPr>
              <a:t>II. Cách bác bỏ</a:t>
            </a:r>
          </a:p>
        </p:txBody>
      </p:sp>
      <p:sp>
        <p:nvSpPr>
          <p:cNvPr id="9" name="Title 1"/>
          <p:cNvSpPr>
            <a:spLocks noGrp="1"/>
          </p:cNvSpPr>
          <p:nvPr/>
        </p:nvSpPr>
        <p:spPr>
          <a:xfrm>
            <a:off x="581660" y="5369560"/>
            <a:ext cx="10515600" cy="10915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dirty="0">
                <a:ln w="12700">
                  <a:solidFill>
                    <a:schemeClr val="accent5"/>
                  </a:solidFill>
                  <a:prstDash val="solid"/>
                </a:ln>
                <a:pattFill prst="ltDnDiag">
                  <a:fgClr>
                    <a:schemeClr val="accent5">
                      <a:lumMod val="60000"/>
                      <a:lumOff val="40000"/>
                    </a:schemeClr>
                  </a:fgClr>
                  <a:bgClr>
                    <a:schemeClr val="bg1"/>
                  </a:bgClr>
                </a:pattFill>
                <a:effectLst/>
                <a:latin typeface="Times New Roman" panose="02020603050405020304" charset="0"/>
              </a:rPr>
              <a:t> 1. Phân tích ngữ liệu:</a:t>
            </a:r>
          </a:p>
        </p:txBody>
      </p:sp>
      <p:pic>
        <p:nvPicPr>
          <p:cNvPr id="10" name="Content Placeholder 9" descr="19613614-3D-Man-sitting-with-red-question-mark-over-white-background-Stock-Photo"/>
          <p:cNvPicPr>
            <a:picLocks noGrp="1" noChangeAspect="1"/>
          </p:cNvPicPr>
          <p:nvPr>
            <p:ph idx="1"/>
          </p:nvPr>
        </p:nvPicPr>
        <p:blipFill>
          <a:blip r:embed="rId3"/>
          <a:stretch>
            <a:fillRect/>
          </a:stretch>
        </p:blipFill>
        <p:spPr>
          <a:xfrm>
            <a:off x="3472815" y="1882775"/>
            <a:ext cx="3674110" cy="3674110"/>
          </a:xfrm>
          <a:prstGeom prst="rect">
            <a:avLst/>
          </a:prstGeom>
        </p:spPr>
      </p:pic>
      <p:sp>
        <p:nvSpPr>
          <p:cNvPr id="11" name="Rounded Rectangular Callout 10"/>
          <p:cNvSpPr/>
          <p:nvPr/>
        </p:nvSpPr>
        <p:spPr>
          <a:xfrm>
            <a:off x="5570855" y="485775"/>
            <a:ext cx="5526405" cy="1687195"/>
          </a:xfrm>
          <a:prstGeom prst="wedgeRoundRectCallout">
            <a:avLst>
              <a:gd name="adj1" fmla="val -40199"/>
              <a:gd name="adj2" fmla="val 91211"/>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altLang="en-US" sz="2800" i="1" dirty="0">
                <a:solidFill>
                  <a:srgbClr val="7030A0"/>
                </a:solidFill>
                <a:latin typeface="+mj-lt"/>
              </a:rPr>
              <a:t>Để bác bỏ thành công, chúng ta cần đảm bảo những yêu cầu nào trong quá trình lập luận bác bỏ</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98314"/>
    </mc:Choice>
    <mc:Fallback xmlns="">
      <p:transition spd="slow" advTm="9831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amond(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xit" presetSubtype="10" fill="hold" nodeType="clickEffect">
                                  <p:stCondLst>
                                    <p:cond delay="0"/>
                                  </p:stCondLst>
                                  <p:childTnLst>
                                    <p:animEffect transition="out" filter="checkerboard(across)">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5" presetClass="exit" presetSubtype="10" fill="hold" grpId="1" nodeType="clickEffect">
                                  <p:stCondLst>
                                    <p:cond delay="0"/>
                                  </p:stCondLst>
                                  <p:childTnLst>
                                    <p:animEffect transition="out" filter="checkerboard(across)">
                                      <p:cBhvr>
                                        <p:cTn id="26" dur="500"/>
                                        <p:tgtEl>
                                          <p:spTgt spid="11"/>
                                        </p:tgtEl>
                                      </p:cBhvr>
                                    </p:animEffect>
                                    <p:set>
                                      <p:cBhvr>
                                        <p:cTn id="27" dur="1" fill="hold">
                                          <p:stCondLst>
                                            <p:cond delay="499"/>
                                          </p:stCondLst>
                                        </p:cTn>
                                        <p:tgtEl>
                                          <p:spTgt spid="1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diamond(in)">
                                      <p:cBhvr>
                                        <p:cTn id="32" dur="20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ox(in)">
                                      <p:cBhvr>
                                        <p:cTn id="37" dur="20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blinds(horizontal)">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blinds(horizontal)">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checkerboard(across)">
                                      <p:cBhvr>
                                        <p:cTn id="5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4" grpId="0"/>
      <p:bldP spid="5" grpId="0"/>
      <p:bldP spid="8" grpId="0"/>
      <p:bldP spid="9" grpId="0"/>
      <p:bldP spid="11" grpId="0" animBg="1"/>
      <p:bldP spid="11"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5385" y="1579880"/>
            <a:ext cx="10178415" cy="925195"/>
          </a:xfrm>
        </p:spPr>
        <p:txBody>
          <a:bodyPr/>
          <a:lstStyle/>
          <a:p>
            <a:r>
              <a:rPr lang="vi-VN" altLang="en-US" sz="3200" b="1" i="1"/>
              <a:t>“Nguyễn Du là một con bệnh thần kinh”</a:t>
            </a:r>
            <a:r>
              <a:rPr lang="vi-VN" altLang="en-US" sz="3200"/>
              <a:t>.</a:t>
            </a:r>
          </a:p>
        </p:txBody>
      </p:sp>
      <p:sp>
        <p:nvSpPr>
          <p:cNvPr id="4" name="Title 1"/>
          <p:cNvSpPr>
            <a:spLocks noGrp="1"/>
          </p:cNvSpPr>
          <p:nvPr/>
        </p:nvSpPr>
        <p:spPr>
          <a:xfrm>
            <a:off x="838200" y="2505075"/>
            <a:ext cx="10515600" cy="9251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a:t>* Cách thức bác bỏ:</a:t>
            </a:r>
          </a:p>
        </p:txBody>
      </p:sp>
      <p:sp>
        <p:nvSpPr>
          <p:cNvPr id="5" name="Title 1"/>
          <p:cNvSpPr>
            <a:spLocks noGrp="1"/>
          </p:cNvSpPr>
          <p:nvPr/>
        </p:nvSpPr>
        <p:spPr>
          <a:xfrm>
            <a:off x="838200" y="3039745"/>
            <a:ext cx="10515600" cy="17005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a:t>- Chỉ ra sai lầm: Căn cứ vào thơ của Nguyễn Du mà cho rằng ông mắc bệnh thần kinh.</a:t>
            </a:r>
          </a:p>
        </p:txBody>
      </p:sp>
      <p:sp>
        <p:nvSpPr>
          <p:cNvPr id="6" name="Title 1"/>
          <p:cNvSpPr>
            <a:spLocks noGrp="1"/>
          </p:cNvSpPr>
          <p:nvPr/>
        </p:nvSpPr>
        <p:spPr>
          <a:xfrm>
            <a:off x="838200" y="4740275"/>
            <a:ext cx="10515600" cy="1670050"/>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dirty="0"/>
              <a:t>-</a:t>
            </a:r>
            <a:r>
              <a:rPr lang="en-US" altLang="en-US" sz="3200" dirty="0"/>
              <a:t> </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Đưa</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ra</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vấn</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đề</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Ảo</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giác</a:t>
            </a:r>
            <a:r>
              <a:rPr lang="en-US" altLang="en-US" sz="3200" dirty="0">
                <a:latin typeface="Times New Roman" pitchFamily="18" charset="0"/>
                <a:cs typeface="Times New Roman" pitchFamily="18" charset="0"/>
              </a:rPr>
              <a:t> _ </a:t>
            </a:r>
            <a:r>
              <a:rPr lang="en-US" altLang="en-US" sz="3200" dirty="0" err="1">
                <a:latin typeface="Times New Roman" pitchFamily="18" charset="0"/>
                <a:cs typeface="Times New Roman" pitchFamily="18" charset="0"/>
              </a:rPr>
              <a:t>Tưởng</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tượng</a:t>
            </a:r>
            <a:r>
              <a:rPr lang="en-US" altLang="en-US" sz="3200" dirty="0">
                <a:latin typeface="Times New Roman" pitchFamily="18" charset="0"/>
                <a:cs typeface="Times New Roman" pitchFamily="18" charset="0"/>
              </a:rPr>
              <a:t>”.</a:t>
            </a:r>
            <a:r>
              <a:rPr lang="vi-VN" altLang="en-US" sz="3200" dirty="0"/>
              <a:t> So sánh với những thi sĩ khác: </a:t>
            </a:r>
            <a:r>
              <a:rPr lang="vi-VN" altLang="en-US" sz="3200" i="1" dirty="0"/>
              <a:t>Pa-xcan, những thi sĩ Anh Cát Lợi, Na Uy, Đan Mạch.</a:t>
            </a:r>
          </a:p>
        </p:txBody>
      </p:sp>
      <p:sp>
        <p:nvSpPr>
          <p:cNvPr id="7" name="Title 1"/>
          <p:cNvSpPr>
            <a:spLocks noGrp="1"/>
          </p:cNvSpPr>
          <p:nvPr/>
        </p:nvSpPr>
        <p:spPr>
          <a:xfrm>
            <a:off x="838200" y="959485"/>
            <a:ext cx="10515600" cy="84518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a:t>* Bác bỏ luận điểm:</a:t>
            </a:r>
          </a:p>
        </p:txBody>
      </p:sp>
      <p:sp>
        <p:nvSpPr>
          <p:cNvPr id="3" name="Title 1"/>
          <p:cNvSpPr>
            <a:spLocks noGrp="1"/>
          </p:cNvSpPr>
          <p:nvPr/>
        </p:nvSpPr>
        <p:spPr>
          <a:xfrm>
            <a:off x="942975" y="172720"/>
            <a:ext cx="10410825" cy="914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i="1" u="dbl">
                <a:solidFill>
                  <a:schemeClr val="tx1"/>
                </a:solidFill>
                <a:uFillTx/>
                <a:latin typeface="Times New Roman" panose="02020603050405020304" charset="0"/>
              </a:rPr>
              <a:t>Ngữ liệu a) </a:t>
            </a:r>
            <a:r>
              <a:rPr lang="vi-VN" altLang="en-US" sz="3200" b="1" i="1" u="sng">
                <a:solidFill>
                  <a:schemeClr val="tx1"/>
                </a:solidFill>
                <a:uFillTx/>
                <a:latin typeface="Times New Roman" panose="02020603050405020304" charset="0"/>
              </a:rPr>
              <a:t>(Sgk trang 24 - 25)</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110092"/>
    </mc:Choice>
    <mc:Fallback xmlns="">
      <p:transition spd="slow" advTm="11009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heckerboard(across)">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25195"/>
          </a:xfrm>
        </p:spPr>
        <p:txBody>
          <a:bodyPr/>
          <a:lstStyle/>
          <a:p>
            <a:r>
              <a:rPr lang="vi-VN" altLang="en-US" sz="3200" dirty="0"/>
              <a:t>- Dùng nhiều kiểu câu:</a:t>
            </a:r>
          </a:p>
        </p:txBody>
      </p:sp>
      <p:sp>
        <p:nvSpPr>
          <p:cNvPr id="4" name="Title 1"/>
          <p:cNvSpPr>
            <a:spLocks noGrp="1"/>
          </p:cNvSpPr>
          <p:nvPr/>
        </p:nvSpPr>
        <p:spPr>
          <a:xfrm>
            <a:off x="838200" y="1145540"/>
            <a:ext cx="10515600" cy="20231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dirty="0"/>
              <a:t>+ Câu khẳng định: </a:t>
            </a:r>
            <a:r>
              <a:rPr lang="vi-VN" altLang="en-US" sz="3200" i="1" dirty="0"/>
              <a:t>“Không thế đâu”; “Nếu không có bằng chứng gì khác… ta cho là tưởng tượng của nghệ sĩ”</a:t>
            </a:r>
            <a:r>
              <a:rPr lang="vi-VN" altLang="en-US" sz="3200" dirty="0"/>
              <a:t>.</a:t>
            </a:r>
          </a:p>
        </p:txBody>
      </p:sp>
      <p:sp>
        <p:nvSpPr>
          <p:cNvPr id="6" name="Title 1"/>
          <p:cNvSpPr>
            <a:spLocks noGrp="1"/>
          </p:cNvSpPr>
          <p:nvPr/>
        </p:nvSpPr>
        <p:spPr>
          <a:xfrm>
            <a:off x="838200" y="2999740"/>
            <a:ext cx="10515600" cy="1407795"/>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dirty="0"/>
              <a:t>  + Câu hỏi tu từ: </a:t>
            </a:r>
            <a:r>
              <a:rPr lang="vi-VN" altLang="en-US" sz="3200" i="1" dirty="0"/>
              <a:t>“Tác giả căn cứ vào đâu…, hay vào những di bút của thi sĩ?”</a:t>
            </a:r>
          </a:p>
        </p:txBody>
      </p:sp>
      <p:sp>
        <p:nvSpPr>
          <p:cNvPr id="7" name="Title 1"/>
          <p:cNvSpPr>
            <a:spLocks noGrp="1"/>
          </p:cNvSpPr>
          <p:nvPr/>
        </p:nvSpPr>
        <p:spPr>
          <a:xfrm>
            <a:off x="838200" y="4503420"/>
            <a:ext cx="10515600" cy="1487170"/>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dirty="0"/>
              <a:t>- Đưa ra đối sánh: kẻ tạo ra tuyệt tác </a:t>
            </a:r>
            <a:r>
              <a:rPr lang="vi-VN" altLang="en-US" sz="3200" i="1" dirty="0"/>
              <a:t>“Truyện Kiều”</a:t>
            </a:r>
            <a:r>
              <a:rPr lang="vi-VN" altLang="en-US" sz="3200" dirty="0"/>
              <a:t> không thể nào là con bệnh thần kinh.</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110766"/>
    </mc:Choice>
    <mc:Fallback xmlns="">
      <p:transition spd="slow" advTm="11076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200" y="260350"/>
            <a:ext cx="10515600" cy="811530"/>
          </a:xfrm>
        </p:spPr>
        <p:txBody>
          <a:bodyPr/>
          <a:lstStyle/>
          <a:p>
            <a:r>
              <a:rPr lang="vi-VN" altLang="en-US" sz="3200" b="1" i="1" u="dbl" dirty="0">
                <a:solidFill>
                  <a:schemeClr val="tx1"/>
                </a:solidFill>
                <a:uFillTx/>
              </a:rPr>
              <a:t>Ngữ liệu b)</a:t>
            </a:r>
          </a:p>
        </p:txBody>
      </p:sp>
      <p:sp>
        <p:nvSpPr>
          <p:cNvPr id="4" name="Title 1"/>
          <p:cNvSpPr>
            <a:spLocks noGrp="1"/>
          </p:cNvSpPr>
          <p:nvPr/>
        </p:nvSpPr>
        <p:spPr>
          <a:xfrm>
            <a:off x="965200" y="927100"/>
            <a:ext cx="10515600" cy="97218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a:t>* Bác bỏ luận cứ:</a:t>
            </a:r>
            <a:r>
              <a:rPr lang="vi-VN" altLang="en-US" sz="3200"/>
              <a:t> </a:t>
            </a:r>
            <a:endParaRPr lang="vi-VN" altLang="en-US" sz="3200" b="1" i="1"/>
          </a:p>
        </p:txBody>
      </p:sp>
      <p:sp>
        <p:nvSpPr>
          <p:cNvPr id="5" name="Title 1"/>
          <p:cNvSpPr>
            <a:spLocks noGrp="1"/>
          </p:cNvSpPr>
          <p:nvPr/>
        </p:nvSpPr>
        <p:spPr>
          <a:xfrm>
            <a:off x="1703705" y="1759585"/>
            <a:ext cx="9777095" cy="97218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i="1" dirty="0">
                <a:sym typeface="+mn-ea"/>
              </a:rPr>
              <a:t>“Nhiều đồng bào…tiếng nước mình nghèo nàn”</a:t>
            </a:r>
            <a:endParaRPr lang="vi-VN" altLang="en-US" sz="3200" b="1" i="1" dirty="0"/>
          </a:p>
          <a:p>
            <a:endParaRPr lang="vi-VN" altLang="en-US" sz="3200" dirty="0"/>
          </a:p>
        </p:txBody>
      </p:sp>
      <p:sp>
        <p:nvSpPr>
          <p:cNvPr id="6" name="Title 1"/>
          <p:cNvSpPr>
            <a:spLocks noGrp="1"/>
          </p:cNvSpPr>
          <p:nvPr/>
        </p:nvSpPr>
        <p:spPr>
          <a:xfrm>
            <a:off x="965200" y="2326640"/>
            <a:ext cx="10515600" cy="97218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dirty="0">
                <a:solidFill>
                  <a:schemeClr val="tx1"/>
                </a:solidFill>
                <a:uFillTx/>
              </a:rPr>
              <a:t>* Cách bác bỏ:</a:t>
            </a:r>
          </a:p>
        </p:txBody>
      </p:sp>
      <p:sp>
        <p:nvSpPr>
          <p:cNvPr id="7" name="Title 1"/>
          <p:cNvSpPr>
            <a:spLocks noGrp="1"/>
          </p:cNvSpPr>
          <p:nvPr/>
        </p:nvSpPr>
        <p:spPr>
          <a:xfrm>
            <a:off x="965200" y="3139440"/>
            <a:ext cx="10515600" cy="8267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dirty="0"/>
              <a:t>- Trực tiếp bác bỏ: </a:t>
            </a:r>
            <a:r>
              <a:rPr lang="vi-VN" altLang="en-US" sz="3200" i="1" dirty="0"/>
              <a:t>“Lời trách cứ này không có cơ sở nào cả”</a:t>
            </a:r>
          </a:p>
        </p:txBody>
      </p:sp>
      <p:sp>
        <p:nvSpPr>
          <p:cNvPr id="3" name="Title 1"/>
          <p:cNvSpPr>
            <a:spLocks noGrp="1"/>
          </p:cNvSpPr>
          <p:nvPr/>
        </p:nvSpPr>
        <p:spPr>
          <a:xfrm>
            <a:off x="838200" y="3805555"/>
            <a:ext cx="10515600" cy="233108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dirty="0"/>
              <a:t> - Sử dụng câu hỏi tu từ nói lên nguyên nhân: </a:t>
            </a:r>
            <a:r>
              <a:rPr lang="vi-VN" altLang="en-US" sz="3200" i="1" dirty="0"/>
              <a:t>“Ngôn ngữ của Nguyễn Du nghèo hay giàu?”; “Vì sao… tác phẩm tương tự?”; “Phải quy lỗi…hay sự bất tài của con người?”.</a:t>
            </a:r>
          </a:p>
        </p:txBody>
      </p:sp>
    </p:spTree>
  </p:cSld>
  <p:clrMapOvr>
    <a:masterClrMapping/>
  </p:clrMapOvr>
  <mc:AlternateContent xmlns:mc="http://schemas.openxmlformats.org/markup-compatibility/2006" xmlns:p14="http://schemas.microsoft.com/office/powerpoint/2010/main">
    <mc:Choice Requires="p14">
      <p:transition spd="slow" p14:dur="2000" advTm="1804"/>
    </mc:Choice>
    <mc:Fallback xmlns="">
      <p:transition spd="slow" advTm="180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ox(in)">
                                      <p:cBhvr>
                                        <p:cTn id="3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26335"/>
            <a:ext cx="10515600" cy="828675"/>
          </a:xfrm>
        </p:spPr>
        <p:txBody>
          <a:bodyPr/>
          <a:lstStyle/>
          <a:p>
            <a:r>
              <a:rPr lang="vi-VN" altLang="en-US" sz="3200" b="1" dirty="0">
                <a:latin typeface="Times New Roman" panose="02020603050405020304" charset="0"/>
              </a:rPr>
              <a:t>* Cách bác bỏ:</a:t>
            </a:r>
          </a:p>
        </p:txBody>
      </p:sp>
      <p:sp>
        <p:nvSpPr>
          <p:cNvPr id="4" name="Title 1"/>
          <p:cNvSpPr>
            <a:spLocks noGrp="1"/>
          </p:cNvSpPr>
          <p:nvPr/>
        </p:nvSpPr>
        <p:spPr>
          <a:xfrm>
            <a:off x="838200" y="3255645"/>
            <a:ext cx="10515600" cy="10534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dirty="0">
                <a:latin typeface="Times New Roman" panose="02020603050405020304" charset="0"/>
              </a:rPr>
              <a:t> - Trả lời trực tiếp: </a:t>
            </a:r>
            <a:r>
              <a:rPr lang="vi-VN" altLang="en-US" sz="3200" i="1" dirty="0">
                <a:latin typeface="Times New Roman" panose="02020603050405020304" charset="0"/>
              </a:rPr>
              <a:t>“Xin đáp lại”</a:t>
            </a:r>
          </a:p>
        </p:txBody>
      </p:sp>
      <p:sp>
        <p:nvSpPr>
          <p:cNvPr id="5" name="Title 1"/>
          <p:cNvSpPr>
            <a:spLocks noGrp="1"/>
          </p:cNvSpPr>
          <p:nvPr/>
        </p:nvSpPr>
        <p:spPr>
          <a:xfrm>
            <a:off x="701675" y="4157980"/>
            <a:ext cx="10515600" cy="2113915"/>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vi-VN" altLang="en-US" sz="3200" dirty="0">
                <a:latin typeface="Times New Roman" panose="02020603050405020304" charset="0"/>
              </a:rPr>
              <a:t> - Nêu lên tác hại ghê gớm của việc hút thuốc: “</a:t>
            </a:r>
            <a:r>
              <a:rPr lang="vi-VN" altLang="en-US" sz="3200" i="1" dirty="0">
                <a:latin typeface="Times New Roman" panose="02020603050405020304" charset="0"/>
              </a:rPr>
              <a:t>Vợ con, những người làm việc cùng phòng với những người nghiện thuốc cũng bị nhiễm độc, cũng đau tim mạch…, cũng bị ung thư”</a:t>
            </a:r>
            <a:r>
              <a:rPr lang="vi-VN" altLang="en-US" sz="3200" dirty="0">
                <a:latin typeface="Times New Roman" panose="02020603050405020304" charset="0"/>
              </a:rPr>
              <a:t>…</a:t>
            </a:r>
          </a:p>
        </p:txBody>
      </p:sp>
      <p:sp>
        <p:nvSpPr>
          <p:cNvPr id="3" name="Title 1"/>
          <p:cNvSpPr>
            <a:spLocks noGrp="1"/>
          </p:cNvSpPr>
          <p:nvPr/>
        </p:nvSpPr>
        <p:spPr>
          <a:xfrm>
            <a:off x="709930" y="622282"/>
            <a:ext cx="10515600" cy="8769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i="1" u="dbl">
                <a:solidFill>
                  <a:schemeClr val="tx1"/>
                </a:solidFill>
                <a:uFillTx/>
              </a:rPr>
              <a:t>Ngữ liệu c)</a:t>
            </a:r>
          </a:p>
        </p:txBody>
      </p:sp>
      <p:sp>
        <p:nvSpPr>
          <p:cNvPr id="7" name="Title 1"/>
          <p:cNvSpPr>
            <a:spLocks noGrp="1"/>
          </p:cNvSpPr>
          <p:nvPr/>
        </p:nvSpPr>
        <p:spPr>
          <a:xfrm>
            <a:off x="1087755" y="1243330"/>
            <a:ext cx="10515600" cy="8769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altLang="en-US" sz="3200" b="1" dirty="0"/>
              <a:t>* Bác bỏ lập luận: </a:t>
            </a:r>
            <a:endParaRPr lang="vi-VN" altLang="en-US" sz="3200" dirty="0"/>
          </a:p>
        </p:txBody>
      </p:sp>
      <p:sp>
        <p:nvSpPr>
          <p:cNvPr id="8" name="Title 1"/>
          <p:cNvSpPr>
            <a:spLocks noGrp="1"/>
          </p:cNvSpPr>
          <p:nvPr/>
        </p:nvSpPr>
        <p:spPr>
          <a:xfrm>
            <a:off x="1537335" y="2120265"/>
            <a:ext cx="9616440" cy="8769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altLang="en-US" sz="3200" b="1" i="1" dirty="0">
                <a:sym typeface="+mn-ea"/>
              </a:rPr>
              <a:t>“Tôi hút, tôi bị bệnh, mặc tôi!”</a:t>
            </a:r>
          </a:p>
          <a:p>
            <a:pPr algn="ctr"/>
            <a:endParaRPr lang="vi-VN" alt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checkerboard(across)">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diamond(in)">
                                      <p:cBhvr>
                                        <p:cTn id="3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3" grpId="0"/>
      <p:bldP spid="7" grpId="0"/>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1|3.3|4.5"/>
</p:tagLst>
</file>

<file path=ppt/tags/tag2.xml><?xml version="1.0" encoding="utf-8"?>
<p:tagLst xmlns:a="http://schemas.openxmlformats.org/drawingml/2006/main" xmlns:r="http://schemas.openxmlformats.org/officeDocument/2006/relationships" xmlns:p="http://schemas.openxmlformats.org/presentationml/2006/main">
  <p:tag name="TIMING" val="|3.8|1.2|5.9|-11|31.5|0.9"/>
</p:tagLst>
</file>

<file path=ppt/tags/tag3.xml><?xml version="1.0" encoding="utf-8"?>
<p:tagLst xmlns:a="http://schemas.openxmlformats.org/drawingml/2006/main" xmlns:r="http://schemas.openxmlformats.org/officeDocument/2006/relationships" xmlns:p="http://schemas.openxmlformats.org/presentationml/2006/main">
  <p:tag name="TIMING" val="|1.5|2.3|0.8|1.4|1.3"/>
</p:tagLst>
</file>

<file path=ppt/tags/tag4.xml><?xml version="1.0" encoding="utf-8"?>
<p:tagLst xmlns:a="http://schemas.openxmlformats.org/drawingml/2006/main" xmlns:r="http://schemas.openxmlformats.org/officeDocument/2006/relationships" xmlns:p="http://schemas.openxmlformats.org/presentationml/2006/main">
  <p:tag name="TIMING" val="|0.8|6.8|0.9|0.5|0.6|0.4|5.5|4.6|65.7|1.2"/>
</p:tagLst>
</file>

<file path=ppt/tags/tag5.xml><?xml version="1.0" encoding="utf-8"?>
<p:tagLst xmlns:a="http://schemas.openxmlformats.org/drawingml/2006/main" xmlns:r="http://schemas.openxmlformats.org/officeDocument/2006/relationships" xmlns:p="http://schemas.openxmlformats.org/presentationml/2006/main">
  <p:tag name="TIMING" val="|1.9|20.6|9.3|3.4|2.2|44.1"/>
</p:tagLst>
</file>

<file path=ppt/tags/tag6.xml><?xml version="1.0" encoding="utf-8"?>
<p:tagLst xmlns:a="http://schemas.openxmlformats.org/drawingml/2006/main" xmlns:r="http://schemas.openxmlformats.org/officeDocument/2006/relationships" xmlns:p="http://schemas.openxmlformats.org/presentationml/2006/main">
  <p:tag name="TIMING" val="|1.5|2.6|9.8|46.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1248</TotalTime>
  <Words>956</Words>
  <Application>Microsoft Office PowerPoint</Application>
  <PresentationFormat>Widescreen</PresentationFormat>
  <Paragraphs>67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PowerPoint Presentation</vt:lpstr>
      <vt:lpstr> - Hiểu mục đích, yêu cầu của thao tác lập luận bác bỏ.</vt:lpstr>
      <vt:lpstr>Xét ví dụ :</vt:lpstr>
      <vt:lpstr>2. Mục đích và yêu cầu của thao tác lập luận bác bỏ:</vt:lpstr>
      <vt:lpstr>- Đưa ra những dẫn chứng, lý lẽ thuyết phục, mang tính khoa học.</vt:lpstr>
      <vt:lpstr>“Nguyễn Du là một con bệnh thần kinh”.</vt:lpstr>
      <vt:lpstr>- Dùng nhiều kiểu câu:</vt:lpstr>
      <vt:lpstr>Ngữ liệu b)</vt:lpstr>
      <vt:lpstr>* Cách bác bỏ:</vt:lpstr>
      <vt:lpstr>- Nêu nguyên nhân, tác hại.</vt:lpstr>
      <vt:lpstr>PowerPoint Presentation</vt:lpstr>
      <vt:lpstr>III. Luyện tập.</vt:lpstr>
      <vt:lpstr>* Bài tập 1b)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WPP Presentation</dc:title>
  <dc:creator>DELL 5110</dc:creator>
  <cp:lastModifiedBy>OST_STU_Tham</cp:lastModifiedBy>
  <cp:revision>27</cp:revision>
  <dcterms:created xsi:type="dcterms:W3CDTF">2017-02-22T04:57:00Z</dcterms:created>
  <dcterms:modified xsi:type="dcterms:W3CDTF">2021-02-03T14:23:23Z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1033-11.2.0.9255</vt:lpwstr>
  </property>
</Properties>
</file>